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2" r:id="rId8"/>
    <p:sldId id="268" r:id="rId9"/>
    <p:sldId id="276" r:id="rId10"/>
    <p:sldId id="278" r:id="rId11"/>
    <p:sldId id="264" r:id="rId12"/>
    <p:sldId id="266" r:id="rId13"/>
    <p:sldId id="267" r:id="rId14"/>
    <p:sldId id="270" r:id="rId15"/>
    <p:sldId id="277" r:id="rId16"/>
    <p:sldId id="271" r:id="rId17"/>
    <p:sldId id="273" r:id="rId18"/>
    <p:sldId id="272" r:id="rId19"/>
    <p:sldId id="274" r:id="rId20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Hero Light Bold" panose="00000500000000000000" pitchFamily="50" charset="0"/>
      <p:regular r:id="rId27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CCFF"/>
    <a:srgbClr val="994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28" autoAdjust="0"/>
    <p:restoredTop sz="94660"/>
  </p:normalViewPr>
  <p:slideViewPr>
    <p:cSldViewPr snapToGrid="0">
      <p:cViewPr varScale="1">
        <p:scale>
          <a:sx n="87" d="100"/>
          <a:sy n="87" d="100"/>
        </p:scale>
        <p:origin x="2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917A0-7542-4428-96F8-63EACE7EB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A370D4-A8E4-4573-AF7D-AA013C2FB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9ACFAB-6190-4613-BA92-B3ABAA464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F3F9-3471-425A-8B92-94A275E03B07}" type="datetimeFigureOut">
              <a:rPr lang="es-ES" smtClean="0"/>
              <a:t>10/12/2020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9CDEC9-DFBB-46DA-AB93-3F02F3E7D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8A5211-6387-4323-A253-00D42373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1740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1C27B-AF6C-4318-84A0-0FCF917A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3424C12-39AE-4985-B8C4-AE2A5D0EB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1B13CB-45B5-478D-B8F1-7EDF1344A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F3F9-3471-425A-8B92-94A275E03B07}" type="datetimeFigureOut">
              <a:rPr lang="es-ES" smtClean="0"/>
              <a:t>10/12/2020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7A3EE1-41DA-4ECE-A79E-EA436D21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6EF098-8F66-4911-AA43-F32C6F4C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419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6FDC0A-68C0-4DF3-AA2B-362947875A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435EFD9-8922-44E6-82D2-307354241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63E346-F57E-47A1-AEE7-17027399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F3F9-3471-425A-8B92-94A275E03B07}" type="datetimeFigureOut">
              <a:rPr lang="es-ES" smtClean="0"/>
              <a:t>10/12/2020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A67FDC-C43E-46E7-92F8-984A26EA9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5053A7-B8F2-4827-8F69-1EF975F5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6213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68DB8-B097-40AB-8630-C4A9084F2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FBBD8D-BE96-470C-86C7-0D493F873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6B0AC4-1BDB-4F60-850E-5934EC479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F3F9-3471-425A-8B92-94A275E03B07}" type="datetimeFigureOut">
              <a:rPr lang="es-ES" smtClean="0"/>
              <a:t>10/12/2020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9BF5B3-6823-426A-B436-97F7F7932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2AB954-CBEB-4F76-947B-6A4E398F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401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4C79C-8A1A-4C16-B358-F7B7A752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2B64AE-DAFC-4D77-BC32-4BCA377B8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7F2CF0-D620-4141-9638-213A8521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F3F9-3471-425A-8B92-94A275E03B07}" type="datetimeFigureOut">
              <a:rPr lang="es-ES" smtClean="0"/>
              <a:t>10/12/2020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F78C97-F67D-4E16-9E58-9B53A6C8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747284-A3CF-4D24-B12E-8B2FC0E83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409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212332-1132-47A3-800E-05EA1931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3DD9C5-4F44-4A71-9FA8-F655BE30B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9A4B07D-0653-41A7-84E5-8B907C90A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A6A5408-4EBC-4BCD-9BEF-39A253C3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F3F9-3471-425A-8B92-94A275E03B07}" type="datetimeFigureOut">
              <a:rPr lang="es-ES" smtClean="0"/>
              <a:t>10/12/2020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530945-24C5-401E-928B-4C5975783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EC05F2-5C6D-4397-8CAA-11D9E5A2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205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76634-CC99-4BD8-B285-D3B7A907D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4C16DC-AAA9-4DBD-90AE-82E4A3301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5C1239-83C0-4FBF-882B-CC438D817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05E13B7-3EDE-45A9-B463-24238FBDB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C4D0C0E-B15F-44E0-9B89-72ECCDFD4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673E88D-245B-4004-A562-5474D0AA8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F3F9-3471-425A-8B92-94A275E03B07}" type="datetimeFigureOut">
              <a:rPr lang="es-ES" smtClean="0"/>
              <a:t>10/12/2020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B1B5378-F648-42C9-BC70-37372C7C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B9F27EA-2DE5-47AC-A4D1-80C59BA1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476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FDE5A-A4A6-4D89-9717-CC50DC533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8BDFE8E-FEDB-475A-8C28-6BEB80690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F3F9-3471-425A-8B92-94A275E03B07}" type="datetimeFigureOut">
              <a:rPr lang="es-ES" smtClean="0"/>
              <a:t>10/12/2020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0B38EB2-EF7D-4669-81A3-35FA5B9C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708EEB8-51D2-4E58-8833-FC180DE6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9744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335E9D9-F5A0-4C81-9F7E-41D0FB8F9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F3F9-3471-425A-8B92-94A275E03B07}" type="datetimeFigureOut">
              <a:rPr lang="es-ES" smtClean="0"/>
              <a:t>10/12/2020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1F8E1D6-D111-4020-8120-E172C4921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3DFCE4-A37E-438F-8DC8-53C7CE2F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148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289CD7-FC37-4593-869E-8887B64A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780E27-21D1-4907-B3AD-27EB85AEB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69B782-DCFF-4B77-9EC5-D9A5CCB1E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A74475-90BA-45E1-8019-A50717578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F3F9-3471-425A-8B92-94A275E03B07}" type="datetimeFigureOut">
              <a:rPr lang="es-ES" smtClean="0"/>
              <a:t>10/12/2020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1AF1FD-8E2A-4D5A-9D53-E47F73534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B497D8-9425-4F61-9538-24D602419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8653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5572C-D218-4E5F-B64C-0ADF14FF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FD7B951-3530-4C96-8DE7-F5D0A0178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10E464-4B13-4F20-8335-63D0D8A5B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0E8134-C2CE-45C4-B38F-0C002ACA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F3F9-3471-425A-8B92-94A275E03B07}" type="datetimeFigureOut">
              <a:rPr lang="es-ES" smtClean="0"/>
              <a:t>10/12/2020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45EED7D-89F9-4A39-8D66-D5B4B617A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29524F-5BB0-4D19-805E-B84698405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5691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1506904-0B7B-4BED-911C-5A9850D8D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28D121-DB80-45F8-92CA-5D00EEAEB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311A3C-FFFC-475A-8260-5ACCB2D34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2F3F9-3471-425A-8B92-94A275E03B07}" type="datetimeFigureOut">
              <a:rPr lang="es-ES" smtClean="0"/>
              <a:t>10/12/2020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4E85E9-06FC-4DF9-BBEA-56C18CEB7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8C1E54-73DA-4348-A947-5A33EC8DA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216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2381D08-F760-4ABA-898A-57220F3F3A50}"/>
              </a:ext>
            </a:extLst>
          </p:cNvPr>
          <p:cNvSpPr txBox="1"/>
          <p:nvPr/>
        </p:nvSpPr>
        <p:spPr>
          <a:xfrm>
            <a:off x="7352614" y="3318956"/>
            <a:ext cx="41280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5400" b="1">
                <a:latin typeface="Arial Rounded MT Bold" panose="020F0704030504030204" pitchFamily="34" charset="0"/>
              </a:defRPr>
            </a:lvl1pPr>
          </a:lstStyle>
          <a:p>
            <a:r>
              <a:rPr lang="es-ES" sz="9600" dirty="0">
                <a:latin typeface="Arial" panose="020B0604020202020204" pitchFamily="34" charset="0"/>
                <a:cs typeface="Arial" panose="020B0604020202020204" pitchFamily="34" charset="0"/>
              </a:rPr>
              <a:t>Twitter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5EDD42F-C635-4A82-AA42-86144D054300}"/>
              </a:ext>
            </a:extLst>
          </p:cNvPr>
          <p:cNvSpPr txBox="1"/>
          <p:nvPr/>
        </p:nvSpPr>
        <p:spPr>
          <a:xfrm>
            <a:off x="5389144" y="4103786"/>
            <a:ext cx="62568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5400" b="1">
                <a:latin typeface="Arial Rounded MT Bold" panose="020F0704030504030204" pitchFamily="34" charset="0"/>
              </a:defRPr>
            </a:lvl1pPr>
          </a:lstStyle>
          <a:p>
            <a:r>
              <a:rPr lang="es-ES" sz="9600" dirty="0">
                <a:solidFill>
                  <a:srgbClr val="0070C0">
                    <a:alpha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87923E5-435D-4D62-B941-C7C5BC4B0600}"/>
              </a:ext>
            </a:extLst>
          </p:cNvPr>
          <p:cNvSpPr txBox="1"/>
          <p:nvPr/>
        </p:nvSpPr>
        <p:spPr>
          <a:xfrm>
            <a:off x="6195647" y="4816671"/>
            <a:ext cx="54503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5400" b="1">
                <a:latin typeface="Arial Rounded MT Bold" panose="020F0704030504030204" pitchFamily="34" charset="0"/>
              </a:defRPr>
            </a:lvl1pPr>
          </a:lstStyle>
          <a:p>
            <a:r>
              <a:rPr lang="es-ES" sz="9600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08B7133-67A3-44ED-AEE9-EFCF98634226}"/>
              </a:ext>
            </a:extLst>
          </p:cNvPr>
          <p:cNvSpPr txBox="1"/>
          <p:nvPr/>
        </p:nvSpPr>
        <p:spPr>
          <a:xfrm>
            <a:off x="546015" y="5273336"/>
            <a:ext cx="44481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s-E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NLP Project</a:t>
            </a:r>
          </a:p>
          <a:p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Álvaro Ruiz</a:t>
            </a:r>
          </a:p>
          <a:p>
            <a:r>
              <a:rPr lang="es-E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E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s-E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Bootcamp</a:t>
            </a:r>
            <a:r>
              <a:rPr lang="es-E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Bridge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32D8ACC-418B-4229-B67C-A59B0FCBC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0065" y="2308912"/>
            <a:ext cx="1254210" cy="15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05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adroTexto 44">
            <a:extLst>
              <a:ext uri="{FF2B5EF4-FFF2-40B4-BE49-F238E27FC236}">
                <a16:creationId xmlns:a16="http://schemas.microsoft.com/office/drawing/2014/main" id="{3AFE755F-A6E5-457A-8874-4979326B6075}"/>
              </a:ext>
            </a:extLst>
          </p:cNvPr>
          <p:cNvSpPr txBox="1"/>
          <p:nvPr/>
        </p:nvSpPr>
        <p:spPr>
          <a:xfrm>
            <a:off x="777551" y="2721272"/>
            <a:ext cx="34797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Transformamos tweets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355381E6-3D78-4F7B-9776-79A3C2D43F68}"/>
              </a:ext>
            </a:extLst>
          </p:cNvPr>
          <p:cNvSpPr txBox="1"/>
          <p:nvPr/>
        </p:nvSpPr>
        <p:spPr>
          <a:xfrm>
            <a:off x="521193" y="3147529"/>
            <a:ext cx="3992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Reducimos al máximo la diversidad de palabras manteniendo el máximo de significado.</a:t>
            </a:r>
          </a:p>
        </p:txBody>
      </p:sp>
      <p:sp>
        <p:nvSpPr>
          <p:cNvPr id="81" name="Rectángulo: esquinas diagonales redondeadas 80">
            <a:extLst>
              <a:ext uri="{FF2B5EF4-FFF2-40B4-BE49-F238E27FC236}">
                <a16:creationId xmlns:a16="http://schemas.microsoft.com/office/drawing/2014/main" id="{A2B79683-CB3E-470D-A5EC-CAFF9D5DC690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C2ABD92-0B2F-4B6D-8A70-93C1C39AC545}"/>
              </a:ext>
            </a:extLst>
          </p:cNvPr>
          <p:cNvSpPr txBox="1"/>
          <p:nvPr/>
        </p:nvSpPr>
        <p:spPr>
          <a:xfrm>
            <a:off x="6413180" y="1552850"/>
            <a:ext cx="39925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Rajoy no descarta tener que tomar medidas tan poco gratas como se están tomando en Cataluña. Dice que los españoles son conscientes </a:t>
            </a:r>
          </a:p>
          <a:p>
            <a:pPr algn="ctr" fontAlgn="base"/>
            <a:r>
              <a:rPr lang="es-ES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🏛 https://t.co/AwDWucGEt1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A5BE39D4-B875-4AC1-9300-8006EE0703DB}"/>
              </a:ext>
            </a:extLst>
          </p:cNvPr>
          <p:cNvSpPr txBox="1"/>
          <p:nvPr/>
        </p:nvSpPr>
        <p:spPr>
          <a:xfrm>
            <a:off x="6413180" y="3978526"/>
            <a:ext cx="39925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rajoy</a:t>
            </a:r>
            <a:r>
              <a:rPr lang="es-ES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 descartar tener tomar medir tan poco grato tomar </a:t>
            </a:r>
            <a:r>
              <a:rPr lang="es-ES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cataluña</a:t>
            </a:r>
            <a:r>
              <a:rPr lang="es-ES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decir españolar consciente {</a:t>
            </a:r>
            <a:r>
              <a:rPr lang="es-ES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emoji_neu</a:t>
            </a:r>
            <a:r>
              <a:rPr lang="es-ES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 {link}</a:t>
            </a:r>
          </a:p>
        </p:txBody>
      </p:sp>
      <p:pic>
        <p:nvPicPr>
          <p:cNvPr id="46" name="Picture 4" descr="Flecha Hacia La Derecha Png - Arrow Left To Right Clipart (1600x1600), Png Download">
            <a:extLst>
              <a:ext uri="{FF2B5EF4-FFF2-40B4-BE49-F238E27FC236}">
                <a16:creationId xmlns:a16="http://schemas.microsoft.com/office/drawing/2014/main" id="{6CFBDD9F-AE23-4C45-B8E6-AD9D94AB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13596" y="3408864"/>
            <a:ext cx="380961" cy="1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5B951F7-793D-462B-8131-7ED6128CE7DD}"/>
              </a:ext>
            </a:extLst>
          </p:cNvPr>
          <p:cNvSpPr txBox="1"/>
          <p:nvPr/>
        </p:nvSpPr>
        <p:spPr>
          <a:xfrm>
            <a:off x="5633788" y="2137625"/>
            <a:ext cx="1232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405BDBE-34ED-4F61-A920-0AF8E2A5AB76}"/>
              </a:ext>
            </a:extLst>
          </p:cNvPr>
          <p:cNvSpPr txBox="1"/>
          <p:nvPr/>
        </p:nvSpPr>
        <p:spPr>
          <a:xfrm>
            <a:off x="5633788" y="4270913"/>
            <a:ext cx="1232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165594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06C6429-47D4-4A4F-A662-8D2751ED9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892" y="2499360"/>
            <a:ext cx="33528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EB265DE-59F5-489B-AA28-B3DC1AD73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196" y="2499360"/>
            <a:ext cx="33528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Flecha Hacia La Derecha Png - Arrow Left To Right Clipart (1600x1600), Png Download">
            <a:extLst>
              <a:ext uri="{FF2B5EF4-FFF2-40B4-BE49-F238E27FC236}">
                <a16:creationId xmlns:a16="http://schemas.microsoft.com/office/drawing/2014/main" id="{9F3BEDA6-B074-4FCF-A726-A84E2F424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664568" y="3898166"/>
            <a:ext cx="705752" cy="35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CDCAF1A-C07A-435A-93CB-C3F3A75042B5}"/>
              </a:ext>
            </a:extLst>
          </p:cNvPr>
          <p:cNvSpPr txBox="1"/>
          <p:nvPr/>
        </p:nvSpPr>
        <p:spPr>
          <a:xfrm>
            <a:off x="4277544" y="853440"/>
            <a:ext cx="3479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Reajustando la distribución del </a:t>
            </a:r>
            <a:r>
              <a:rPr lang="es-ES" sz="20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s-ES" sz="2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646FDBA-8A0F-447E-8DAB-CEFB515A6F51}"/>
              </a:ext>
            </a:extLst>
          </p:cNvPr>
          <p:cNvSpPr txBox="1"/>
          <p:nvPr/>
        </p:nvSpPr>
        <p:spPr>
          <a:xfrm>
            <a:off x="3082705" y="1561326"/>
            <a:ext cx="5869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Reetiquetamos</a:t>
            </a:r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clase ‘NONE’ por Neutro ya que en la práctica no existen diferencias entre ellas.</a:t>
            </a:r>
          </a:p>
        </p:txBody>
      </p:sp>
      <p:sp>
        <p:nvSpPr>
          <p:cNvPr id="12" name="Rectángulo: esquinas diagonales redondeadas 11">
            <a:extLst>
              <a:ext uri="{FF2B5EF4-FFF2-40B4-BE49-F238E27FC236}">
                <a16:creationId xmlns:a16="http://schemas.microsoft.com/office/drawing/2014/main" id="{C10DB5D3-398F-48E3-B780-1A8B6590D4F5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63776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k let's start! - Cereal Guy Analysis | Meme Generator">
            <a:extLst>
              <a:ext uri="{FF2B5EF4-FFF2-40B4-BE49-F238E27FC236}">
                <a16:creationId xmlns:a16="http://schemas.microsoft.com/office/drawing/2014/main" id="{88EC0B2E-FF70-455B-8DD1-1F46491CA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487" y="1601297"/>
            <a:ext cx="4411026" cy="365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diagonales redondeadas 7">
            <a:extLst>
              <a:ext uri="{FF2B5EF4-FFF2-40B4-BE49-F238E27FC236}">
                <a16:creationId xmlns:a16="http://schemas.microsoft.com/office/drawing/2014/main" id="{7AA2587C-220B-4C2D-8373-4F56998C3859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01857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B360FF4-3013-45FF-BDA2-F7807022C573}"/>
              </a:ext>
            </a:extLst>
          </p:cNvPr>
          <p:cNvSpPr/>
          <p:nvPr/>
        </p:nvSpPr>
        <p:spPr>
          <a:xfrm>
            <a:off x="2603482" y="2841429"/>
            <a:ext cx="1198880" cy="1198880"/>
          </a:xfrm>
          <a:prstGeom prst="roundRect">
            <a:avLst>
              <a:gd name="adj" fmla="val 20057"/>
            </a:avLst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rgbClr val="9944C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B2B344C-0F0F-42FB-9F8F-891C7CE957E6}"/>
              </a:ext>
            </a:extLst>
          </p:cNvPr>
          <p:cNvSpPr/>
          <p:nvPr/>
        </p:nvSpPr>
        <p:spPr>
          <a:xfrm>
            <a:off x="4484572" y="2841429"/>
            <a:ext cx="1198880" cy="1198880"/>
          </a:xfrm>
          <a:prstGeom prst="roundRect">
            <a:avLst>
              <a:gd name="adj" fmla="val 20057"/>
            </a:avLst>
          </a:prstGeom>
          <a:gradFill flip="none" rotWithShape="1">
            <a:gsLst>
              <a:gs pos="0">
                <a:srgbClr val="3BCCFF"/>
              </a:gs>
              <a:gs pos="100000">
                <a:schemeClr val="accent5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9A02655-3F0D-42FE-991A-E45F793353E4}"/>
              </a:ext>
            </a:extLst>
          </p:cNvPr>
          <p:cNvSpPr/>
          <p:nvPr/>
        </p:nvSpPr>
        <p:spPr>
          <a:xfrm>
            <a:off x="6385244" y="2841429"/>
            <a:ext cx="1198880" cy="1198880"/>
          </a:xfrm>
          <a:prstGeom prst="roundRect">
            <a:avLst>
              <a:gd name="adj" fmla="val 20057"/>
            </a:avLst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AFC167C-D657-406E-94F7-75323DDDFD18}"/>
              </a:ext>
            </a:extLst>
          </p:cNvPr>
          <p:cNvSpPr/>
          <p:nvPr/>
        </p:nvSpPr>
        <p:spPr>
          <a:xfrm>
            <a:off x="8271908" y="2841429"/>
            <a:ext cx="1198880" cy="1198880"/>
          </a:xfrm>
          <a:prstGeom prst="roundRect">
            <a:avLst>
              <a:gd name="adj" fmla="val 20057"/>
            </a:avLst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8E416CC-30EC-4F73-8ECE-6C535F662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145"/>
          <a:stretch/>
        </p:blipFill>
        <p:spPr>
          <a:xfrm>
            <a:off x="2699601" y="2948264"/>
            <a:ext cx="986322" cy="104617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BEA682B-FF06-4978-B1E0-2BDECA254D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6373"/>
          <a:stretch/>
        </p:blipFill>
        <p:spPr>
          <a:xfrm>
            <a:off x="4562710" y="2917783"/>
            <a:ext cx="1042604" cy="959544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7E8CFF4-BC65-4E14-9420-B9E2C76682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6421"/>
          <a:stretch/>
        </p:blipFill>
        <p:spPr>
          <a:xfrm>
            <a:off x="6360160" y="2841429"/>
            <a:ext cx="1198880" cy="111225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B5F85C21-CAAF-4C2B-8384-F42E674C612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24267"/>
          <a:stretch/>
        </p:blipFill>
        <p:spPr>
          <a:xfrm>
            <a:off x="8368571" y="2917783"/>
            <a:ext cx="1005554" cy="95954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81D63DB-F4FA-4576-B830-EE1D0ED56FA1}"/>
              </a:ext>
            </a:extLst>
          </p:cNvPr>
          <p:cNvSpPr txBox="1"/>
          <p:nvPr/>
        </p:nvSpPr>
        <p:spPr>
          <a:xfrm>
            <a:off x="2364977" y="4101269"/>
            <a:ext cx="1675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Regresión logística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A43754C-7F8D-4DDA-90DC-667E8B9758EC}"/>
              </a:ext>
            </a:extLst>
          </p:cNvPr>
          <p:cNvSpPr txBox="1"/>
          <p:nvPr/>
        </p:nvSpPr>
        <p:spPr>
          <a:xfrm>
            <a:off x="4246067" y="4101269"/>
            <a:ext cx="1675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es-ES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Forest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05EA71-DDA7-49FD-8E70-445E94D5323C}"/>
              </a:ext>
            </a:extLst>
          </p:cNvPr>
          <p:cNvSpPr txBox="1"/>
          <p:nvPr/>
        </p:nvSpPr>
        <p:spPr>
          <a:xfrm>
            <a:off x="6146739" y="4101269"/>
            <a:ext cx="1675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SVM </a:t>
            </a:r>
            <a:r>
              <a:rPr lang="es-ES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es-ES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023603C-6FF3-4B7F-B035-8CC72258489F}"/>
              </a:ext>
            </a:extLst>
          </p:cNvPr>
          <p:cNvSpPr txBox="1"/>
          <p:nvPr/>
        </p:nvSpPr>
        <p:spPr>
          <a:xfrm>
            <a:off x="8033403" y="4101269"/>
            <a:ext cx="1675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3888074-3984-49D2-803B-1FEC86BDE366}"/>
              </a:ext>
            </a:extLst>
          </p:cNvPr>
          <p:cNvSpPr txBox="1"/>
          <p:nvPr/>
        </p:nvSpPr>
        <p:spPr>
          <a:xfrm>
            <a:off x="4277544" y="1045675"/>
            <a:ext cx="3479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Probamos el modelo con el mejor scoring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ED62856-BC6D-4A70-A0D7-9060468A24FC}"/>
              </a:ext>
            </a:extLst>
          </p:cNvPr>
          <p:cNvSpPr txBox="1"/>
          <p:nvPr/>
        </p:nvSpPr>
        <p:spPr>
          <a:xfrm>
            <a:off x="3082705" y="1753561"/>
            <a:ext cx="5869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Evaluamos distintos modelos de clasificación para valores categóricos 0: Negativo, 1: Neutro, 2: Positivo</a:t>
            </a:r>
          </a:p>
        </p:txBody>
      </p:sp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F2DA14BC-BB63-494B-8739-130A6D9A2125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792F4E1-FC13-4989-AB41-457E1A2AD2D7}"/>
              </a:ext>
            </a:extLst>
          </p:cNvPr>
          <p:cNvSpPr txBox="1"/>
          <p:nvPr/>
        </p:nvSpPr>
        <p:spPr>
          <a:xfrm>
            <a:off x="3103778" y="4983108"/>
            <a:ext cx="39925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TF-IDF</a:t>
            </a:r>
            <a:b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CountVectorizer</a:t>
            </a:r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+ n-</a:t>
            </a:r>
            <a:r>
              <a:rPr lang="es-ES" sz="160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grams</a:t>
            </a:r>
            <a:endParaRPr lang="es-ES" sz="160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49C70FE-1C14-4A02-A646-9BAE93F7C80C}"/>
              </a:ext>
            </a:extLst>
          </p:cNvPr>
          <p:cNvSpPr txBox="1"/>
          <p:nvPr/>
        </p:nvSpPr>
        <p:spPr>
          <a:xfrm>
            <a:off x="6875091" y="4895188"/>
            <a:ext cx="3992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  <a:b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GRU</a:t>
            </a:r>
          </a:p>
          <a:p>
            <a:pPr algn="ctr" fontAlgn="base"/>
            <a:r>
              <a:rPr lang="es-E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Bidirectional</a:t>
            </a:r>
            <a:endParaRPr lang="es-ES" sz="160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CF8A09A2-8E68-4749-8055-EA7EA7316717}"/>
              </a:ext>
            </a:extLst>
          </p:cNvPr>
          <p:cNvCxnSpPr>
            <a:cxnSpLocks/>
          </p:cNvCxnSpPr>
          <p:nvPr/>
        </p:nvCxnSpPr>
        <p:spPr>
          <a:xfrm>
            <a:off x="2559683" y="4782768"/>
            <a:ext cx="69975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76872B4A-E368-48C5-9085-E6C50F6D9D0F}"/>
              </a:ext>
            </a:extLst>
          </p:cNvPr>
          <p:cNvCxnSpPr>
            <a:cxnSpLocks/>
          </p:cNvCxnSpPr>
          <p:nvPr/>
        </p:nvCxnSpPr>
        <p:spPr>
          <a:xfrm>
            <a:off x="7836156" y="4895188"/>
            <a:ext cx="0" cy="81979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869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F2DA14BC-BB63-494B-8739-130A6D9A2125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A7F9DDA-4762-4B3D-8CCE-02E0CAB57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695" y="2190056"/>
            <a:ext cx="2872177" cy="4027806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3A2AD1F-43D6-44BF-A313-3DDB8367313A}"/>
              </a:ext>
            </a:extLst>
          </p:cNvPr>
          <p:cNvSpPr/>
          <p:nvPr/>
        </p:nvSpPr>
        <p:spPr>
          <a:xfrm rot="10800000">
            <a:off x="4910465" y="4566541"/>
            <a:ext cx="1022974" cy="330199"/>
          </a:xfrm>
          <a:prstGeom prst="rightArrow">
            <a:avLst>
              <a:gd name="adj1" fmla="val 45556"/>
              <a:gd name="adj2" fmla="val 5888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CFEF622-8957-4D26-B756-33767ABD97C5}"/>
              </a:ext>
            </a:extLst>
          </p:cNvPr>
          <p:cNvSpPr txBox="1"/>
          <p:nvPr/>
        </p:nvSpPr>
        <p:spPr>
          <a:xfrm>
            <a:off x="4277544" y="813376"/>
            <a:ext cx="3479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Evaluamos todos los modelos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1083215-45CF-4600-A7E4-88AF9BF8EB45}"/>
              </a:ext>
            </a:extLst>
          </p:cNvPr>
          <p:cNvSpPr txBox="1"/>
          <p:nvPr/>
        </p:nvSpPr>
        <p:spPr>
          <a:xfrm>
            <a:off x="3082705" y="1521262"/>
            <a:ext cx="5869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Pese a la complejidad que puedan tener las redes neuronales, es la regresión logística la que arroja un mejor resultado.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A275699-9B7D-48F3-9E05-779683EA1549}"/>
              </a:ext>
            </a:extLst>
          </p:cNvPr>
          <p:cNvSpPr/>
          <p:nvPr/>
        </p:nvSpPr>
        <p:spPr>
          <a:xfrm>
            <a:off x="2074522" y="4580324"/>
            <a:ext cx="2734349" cy="296099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8455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F2DA14BC-BB63-494B-8739-130A6D9A2125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A7F9DDA-4762-4B3D-8CCE-02E0CAB57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695" y="2190056"/>
            <a:ext cx="2872177" cy="4027806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3A2AD1F-43D6-44BF-A313-3DDB8367313A}"/>
              </a:ext>
            </a:extLst>
          </p:cNvPr>
          <p:cNvSpPr/>
          <p:nvPr/>
        </p:nvSpPr>
        <p:spPr>
          <a:xfrm rot="10800000">
            <a:off x="4910465" y="4566541"/>
            <a:ext cx="1022974" cy="330199"/>
          </a:xfrm>
          <a:prstGeom prst="rightArrow">
            <a:avLst>
              <a:gd name="adj1" fmla="val 45556"/>
              <a:gd name="adj2" fmla="val 5888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CFEF622-8957-4D26-B756-33767ABD97C5}"/>
              </a:ext>
            </a:extLst>
          </p:cNvPr>
          <p:cNvSpPr txBox="1"/>
          <p:nvPr/>
        </p:nvSpPr>
        <p:spPr>
          <a:xfrm>
            <a:off x="4277544" y="813376"/>
            <a:ext cx="3479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Evaluamos todos los modelos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1083215-45CF-4600-A7E4-88AF9BF8EB45}"/>
              </a:ext>
            </a:extLst>
          </p:cNvPr>
          <p:cNvSpPr txBox="1"/>
          <p:nvPr/>
        </p:nvSpPr>
        <p:spPr>
          <a:xfrm>
            <a:off x="3082705" y="1521262"/>
            <a:ext cx="5869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Pese a la complejidad que puedan tener las redes neuronales, es la regresión logística la que arroja un mejor resultado.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A275699-9B7D-48F3-9E05-779683EA1549}"/>
              </a:ext>
            </a:extLst>
          </p:cNvPr>
          <p:cNvSpPr/>
          <p:nvPr/>
        </p:nvSpPr>
        <p:spPr>
          <a:xfrm>
            <a:off x="2074522" y="4580324"/>
            <a:ext cx="2734349" cy="296099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00" name="Picture 4" descr="Demian på Twitter: &quot;Che alguien tiene a mano el meme ese del mono blanco  mal disecado?&quot;">
            <a:extLst>
              <a:ext uri="{FF2B5EF4-FFF2-40B4-BE49-F238E27FC236}">
                <a16:creationId xmlns:a16="http://schemas.microsoft.com/office/drawing/2014/main" id="{EBDD3A46-3109-40FA-9795-5EDDF05E4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658" y="2545928"/>
            <a:ext cx="3736710" cy="331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316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F2DA14BC-BB63-494B-8739-130A6D9A2125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A7F9DDA-4762-4B3D-8CCE-02E0CAB57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695" y="2190056"/>
            <a:ext cx="2872177" cy="4027806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3A2AD1F-43D6-44BF-A313-3DDB8367313A}"/>
              </a:ext>
            </a:extLst>
          </p:cNvPr>
          <p:cNvSpPr/>
          <p:nvPr/>
        </p:nvSpPr>
        <p:spPr>
          <a:xfrm rot="10800000">
            <a:off x="4910465" y="4566541"/>
            <a:ext cx="1022974" cy="330199"/>
          </a:xfrm>
          <a:prstGeom prst="rightArrow">
            <a:avLst>
              <a:gd name="adj1" fmla="val 45556"/>
              <a:gd name="adj2" fmla="val 5888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CFEF622-8957-4D26-B756-33767ABD97C5}"/>
              </a:ext>
            </a:extLst>
          </p:cNvPr>
          <p:cNvSpPr txBox="1"/>
          <p:nvPr/>
        </p:nvSpPr>
        <p:spPr>
          <a:xfrm>
            <a:off x="4277544" y="813376"/>
            <a:ext cx="3479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Evaluamos todos los modelos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1083215-45CF-4600-A7E4-88AF9BF8EB45}"/>
              </a:ext>
            </a:extLst>
          </p:cNvPr>
          <p:cNvSpPr txBox="1"/>
          <p:nvPr/>
        </p:nvSpPr>
        <p:spPr>
          <a:xfrm>
            <a:off x="3082705" y="1521262"/>
            <a:ext cx="5869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Pese a la complejidad que puedan tener las redes neuronales, es la regresión logística la que arroja un mejor resultado.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A275699-9B7D-48F3-9E05-779683EA1549}"/>
              </a:ext>
            </a:extLst>
          </p:cNvPr>
          <p:cNvSpPr/>
          <p:nvPr/>
        </p:nvSpPr>
        <p:spPr>
          <a:xfrm>
            <a:off x="2074522" y="4580324"/>
            <a:ext cx="2734349" cy="296099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D8BEA6FD-FCBF-4E0F-AEEA-265901DCD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185" y="2864990"/>
            <a:ext cx="4258947" cy="311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842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F2DA14BC-BB63-494B-8739-130A6D9A2125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A7F9DDA-4762-4B3D-8CCE-02E0CAB57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495" y="2190056"/>
            <a:ext cx="2872177" cy="4027806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3A2AD1F-43D6-44BF-A313-3DDB8367313A}"/>
              </a:ext>
            </a:extLst>
          </p:cNvPr>
          <p:cNvSpPr/>
          <p:nvPr/>
        </p:nvSpPr>
        <p:spPr>
          <a:xfrm rot="10800000">
            <a:off x="4453265" y="4566540"/>
            <a:ext cx="921122" cy="330199"/>
          </a:xfrm>
          <a:prstGeom prst="rightArrow">
            <a:avLst>
              <a:gd name="adj1" fmla="val 45556"/>
              <a:gd name="adj2" fmla="val 5888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CFEF622-8957-4D26-B756-33767ABD97C5}"/>
              </a:ext>
            </a:extLst>
          </p:cNvPr>
          <p:cNvSpPr txBox="1"/>
          <p:nvPr/>
        </p:nvSpPr>
        <p:spPr>
          <a:xfrm>
            <a:off x="4277544" y="813376"/>
            <a:ext cx="3479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Evaluamos todos los modelos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1083215-45CF-4600-A7E4-88AF9BF8EB45}"/>
              </a:ext>
            </a:extLst>
          </p:cNvPr>
          <p:cNvSpPr txBox="1"/>
          <p:nvPr/>
        </p:nvSpPr>
        <p:spPr>
          <a:xfrm>
            <a:off x="3082705" y="1521262"/>
            <a:ext cx="5869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Pese a la complejidad que puedan tener las redes neuronales, es la regresión logística la que arroja un mejor resultado.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A275699-9B7D-48F3-9E05-779683EA1549}"/>
              </a:ext>
            </a:extLst>
          </p:cNvPr>
          <p:cNvSpPr/>
          <p:nvPr/>
        </p:nvSpPr>
        <p:spPr>
          <a:xfrm>
            <a:off x="1617322" y="4580324"/>
            <a:ext cx="2734349" cy="296099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CB582DF-3CBC-4D6F-99F0-35504869D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1" r="3473" b="1057"/>
          <a:stretch/>
        </p:blipFill>
        <p:spPr>
          <a:xfrm>
            <a:off x="5476239" y="2229148"/>
            <a:ext cx="1560576" cy="40436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6473093-BDCB-4A36-AD23-63EF7AE0AA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8" r="5147" b="2460"/>
          <a:stretch/>
        </p:blipFill>
        <p:spPr>
          <a:xfrm>
            <a:off x="7278624" y="2229148"/>
            <a:ext cx="1920240" cy="404973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DEA6B5-ED50-4A6A-AC44-F62638FF4B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6" r="1956" b="1139"/>
          <a:stretch/>
        </p:blipFill>
        <p:spPr>
          <a:xfrm>
            <a:off x="9393935" y="2229148"/>
            <a:ext cx="1903733" cy="40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73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F2DA14BC-BB63-494B-8739-130A6D9A2125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CFEF622-8957-4D26-B756-33767ABD97C5}"/>
              </a:ext>
            </a:extLst>
          </p:cNvPr>
          <p:cNvSpPr txBox="1"/>
          <p:nvPr/>
        </p:nvSpPr>
        <p:spPr>
          <a:xfrm>
            <a:off x="4277544" y="572274"/>
            <a:ext cx="3479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Predecimos con la Regresión Logística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1083215-45CF-4600-A7E4-88AF9BF8EB45}"/>
              </a:ext>
            </a:extLst>
          </p:cNvPr>
          <p:cNvSpPr txBox="1"/>
          <p:nvPr/>
        </p:nvSpPr>
        <p:spPr>
          <a:xfrm>
            <a:off x="3082705" y="1280160"/>
            <a:ext cx="5869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Evaluamos una serie de tweet para probar que el algoritmo funciona correctamente en la mayorí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de los casos.</a:t>
            </a:r>
            <a:endParaRPr lang="es-ES" sz="160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53CAF8-0545-40DC-9FA3-FD8ECBD71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540" y="3051249"/>
            <a:ext cx="3740425" cy="205316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5BCE898-9679-4388-811F-C4C687538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539" y="5105840"/>
            <a:ext cx="3726440" cy="10617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B2E4732-F8ED-43D5-915E-495C6DA5A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539" y="2167937"/>
            <a:ext cx="3740425" cy="88188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8FBA64F-10F0-4986-B59B-8B8093DFB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140" y="2082924"/>
            <a:ext cx="4066540" cy="8952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809B0A7-95B7-44BA-B795-62B02EB2F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683" y="3462937"/>
            <a:ext cx="3979997" cy="95400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1DD5FFF-5A94-4F8D-A360-4C73015F4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683" y="5012768"/>
            <a:ext cx="3979997" cy="985937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7F1A977-173A-42A3-BF7B-3A571E76509F}"/>
              </a:ext>
            </a:extLst>
          </p:cNvPr>
          <p:cNvSpPr/>
          <p:nvPr/>
        </p:nvSpPr>
        <p:spPr>
          <a:xfrm>
            <a:off x="5676182" y="2530547"/>
            <a:ext cx="332740" cy="251659"/>
          </a:xfrm>
          <a:prstGeom prst="rightArrow">
            <a:avLst>
              <a:gd name="adj1" fmla="val 45556"/>
              <a:gd name="adj2" fmla="val 5888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0A24F7A3-8E0B-4E2B-9212-2B241100C456}"/>
              </a:ext>
            </a:extLst>
          </p:cNvPr>
          <p:cNvSpPr/>
          <p:nvPr/>
        </p:nvSpPr>
        <p:spPr>
          <a:xfrm>
            <a:off x="5676182" y="3814110"/>
            <a:ext cx="332740" cy="251659"/>
          </a:xfrm>
          <a:prstGeom prst="rightArrow">
            <a:avLst>
              <a:gd name="adj1" fmla="val 45556"/>
              <a:gd name="adj2" fmla="val 5888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B0643B0-8409-4D7E-86D1-0B00A5CBD5B6}"/>
              </a:ext>
            </a:extLst>
          </p:cNvPr>
          <p:cNvSpPr/>
          <p:nvPr/>
        </p:nvSpPr>
        <p:spPr>
          <a:xfrm>
            <a:off x="5676182" y="5452010"/>
            <a:ext cx="332740" cy="251659"/>
          </a:xfrm>
          <a:prstGeom prst="rightArrow">
            <a:avLst>
              <a:gd name="adj1" fmla="val 45556"/>
              <a:gd name="adj2" fmla="val 5888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7199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4FC18977-340A-470C-8C3B-56340A2C0930}"/>
              </a:ext>
            </a:extLst>
          </p:cNvPr>
          <p:cNvSpPr txBox="1"/>
          <p:nvPr/>
        </p:nvSpPr>
        <p:spPr>
          <a:xfrm>
            <a:off x="7352614" y="3318956"/>
            <a:ext cx="41280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5400" b="1">
                <a:latin typeface="Arial Rounded MT Bold" panose="020F0704030504030204" pitchFamily="34" charset="0"/>
              </a:defRPr>
            </a:lvl1pPr>
          </a:lstStyle>
          <a:p>
            <a:r>
              <a:rPr lang="es-ES" sz="9600" dirty="0">
                <a:latin typeface="Arial" panose="020B0604020202020204" pitchFamily="34" charset="0"/>
                <a:cs typeface="Arial" panose="020B0604020202020204" pitchFamily="34" charset="0"/>
              </a:rPr>
              <a:t>Twitter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DCA0EA2-24C7-4CF4-A990-32BDE8CCF7CC}"/>
              </a:ext>
            </a:extLst>
          </p:cNvPr>
          <p:cNvSpPr txBox="1"/>
          <p:nvPr/>
        </p:nvSpPr>
        <p:spPr>
          <a:xfrm>
            <a:off x="5389144" y="4103786"/>
            <a:ext cx="62568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5400" b="1">
                <a:latin typeface="Arial Rounded MT Bold" panose="020F0704030504030204" pitchFamily="34" charset="0"/>
              </a:defRPr>
            </a:lvl1pPr>
          </a:lstStyle>
          <a:p>
            <a:r>
              <a:rPr lang="es-ES" sz="9600" dirty="0">
                <a:solidFill>
                  <a:srgbClr val="0070C0">
                    <a:alpha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9A834B-C9F0-4D5E-923B-8A96AC3D7D86}"/>
              </a:ext>
            </a:extLst>
          </p:cNvPr>
          <p:cNvSpPr txBox="1"/>
          <p:nvPr/>
        </p:nvSpPr>
        <p:spPr>
          <a:xfrm>
            <a:off x="6195647" y="4816671"/>
            <a:ext cx="54503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5400" b="1">
                <a:latin typeface="Arial Rounded MT Bold" panose="020F0704030504030204" pitchFamily="34" charset="0"/>
              </a:defRPr>
            </a:lvl1pPr>
          </a:lstStyle>
          <a:p>
            <a:r>
              <a:rPr lang="es-ES" sz="9600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0309DF4-7AC6-4D3D-B713-27DBD7D9EA91}"/>
              </a:ext>
            </a:extLst>
          </p:cNvPr>
          <p:cNvSpPr txBox="1"/>
          <p:nvPr/>
        </p:nvSpPr>
        <p:spPr>
          <a:xfrm>
            <a:off x="546015" y="5273336"/>
            <a:ext cx="44481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s-E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NLP Project</a:t>
            </a:r>
          </a:p>
          <a:p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Álvaro Ruiz</a:t>
            </a:r>
          </a:p>
          <a:p>
            <a:r>
              <a:rPr lang="es-E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E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s-E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Bootcamp</a:t>
            </a:r>
            <a:r>
              <a:rPr lang="es-E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Bridge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AE337D1C-A981-428D-B9C5-642922FBA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0065" y="2308912"/>
            <a:ext cx="1254210" cy="15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76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F13F33E0-6583-4F58-B41F-8BC6B9AF4737}"/>
              </a:ext>
            </a:extLst>
          </p:cNvPr>
          <p:cNvSpPr txBox="1"/>
          <p:nvPr/>
        </p:nvSpPr>
        <p:spPr>
          <a:xfrm>
            <a:off x="3048000" y="301350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“Los ordenadores son </a:t>
            </a:r>
            <a:r>
              <a:rPr lang="es-E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inútiles</a:t>
            </a:r>
            <a:r>
              <a:rPr lang="es-ES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Solo pueden darnos respuestas”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C19A4D-EA5F-45F5-94C8-01BA004A47E6}"/>
              </a:ext>
            </a:extLst>
          </p:cNvPr>
          <p:cNvSpPr txBox="1"/>
          <p:nvPr/>
        </p:nvSpPr>
        <p:spPr>
          <a:xfrm>
            <a:off x="3048000" y="39257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4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Pablo Picasso</a:t>
            </a:r>
          </a:p>
        </p:txBody>
      </p:sp>
      <p:sp>
        <p:nvSpPr>
          <p:cNvPr id="2" name="Rectángulo: esquinas diagonales redondeadas 1">
            <a:extLst>
              <a:ext uri="{FF2B5EF4-FFF2-40B4-BE49-F238E27FC236}">
                <a16:creationId xmlns:a16="http://schemas.microsoft.com/office/drawing/2014/main" id="{F78E76F7-C525-4BF1-AC94-EDD78AAE4944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0543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E067691E-BE43-46D5-8678-35EAD946C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6293"/>
          <a:stretch/>
        </p:blipFill>
        <p:spPr>
          <a:xfrm>
            <a:off x="5416179" y="1643605"/>
            <a:ext cx="1359642" cy="142264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91CBA1F-7186-4E2C-87C7-2EE086188E4A}"/>
              </a:ext>
            </a:extLst>
          </p:cNvPr>
          <p:cNvSpPr txBox="1"/>
          <p:nvPr/>
        </p:nvSpPr>
        <p:spPr>
          <a:xfrm>
            <a:off x="3048000" y="364163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Construir un modelo capaz de </a:t>
            </a:r>
            <a:r>
              <a:rPr lang="es-E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identificar el sentimiento </a:t>
            </a:r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negativo, neutro o positivo de los tweets, </a:t>
            </a:r>
            <a:r>
              <a:rPr lang="es-E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basándose</a:t>
            </a:r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únicamente </a:t>
            </a:r>
            <a:r>
              <a:rPr lang="es-E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el lenguaje</a:t>
            </a:r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EA6147B-35C7-4D35-AAF3-EE39ECDA7E78}"/>
              </a:ext>
            </a:extLst>
          </p:cNvPr>
          <p:cNvSpPr txBox="1"/>
          <p:nvPr/>
        </p:nvSpPr>
        <p:spPr>
          <a:xfrm>
            <a:off x="3048000" y="321302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OBJETIVO</a:t>
            </a:r>
          </a:p>
        </p:txBody>
      </p:sp>
      <p:sp>
        <p:nvSpPr>
          <p:cNvPr id="8" name="Rectángulo: esquinas diagonales redondeadas 7">
            <a:extLst>
              <a:ext uri="{FF2B5EF4-FFF2-40B4-BE49-F238E27FC236}">
                <a16:creationId xmlns:a16="http://schemas.microsoft.com/office/drawing/2014/main" id="{D9057B53-F892-4E73-811A-951FAE0609EA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5760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91CBA1F-7186-4E2C-87C7-2EE086188E4A}"/>
              </a:ext>
            </a:extLst>
          </p:cNvPr>
          <p:cNvSpPr txBox="1"/>
          <p:nvPr/>
        </p:nvSpPr>
        <p:spPr>
          <a:xfrm>
            <a:off x="3048000" y="364163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Convirtiendo más de </a:t>
            </a:r>
            <a:r>
              <a:rPr lang="es-E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117.000 tweets </a:t>
            </a:r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etiquetados en vectores con longitud </a:t>
            </a:r>
            <a:r>
              <a:rPr lang="es-E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n=97.000 </a:t>
            </a:r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donde cada palabra representa una posición fija y única.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EA6147B-35C7-4D35-AAF3-EE39ECDA7E78}"/>
              </a:ext>
            </a:extLst>
          </p:cNvPr>
          <p:cNvSpPr txBox="1"/>
          <p:nvPr/>
        </p:nvSpPr>
        <p:spPr>
          <a:xfrm>
            <a:off x="3048000" y="321302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CÓMO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F7A5079-7D63-4F88-8283-D49C0262F0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6545"/>
          <a:stretch/>
        </p:blipFill>
        <p:spPr>
          <a:xfrm>
            <a:off x="5346660" y="1735205"/>
            <a:ext cx="1498680" cy="1376067"/>
          </a:xfrm>
          <a:prstGeom prst="rect">
            <a:avLst/>
          </a:prstGeom>
        </p:spPr>
      </p:pic>
      <p:sp>
        <p:nvSpPr>
          <p:cNvPr id="5" name="Rectángulo: esquinas diagonales redondeadas 4">
            <a:extLst>
              <a:ext uri="{FF2B5EF4-FFF2-40B4-BE49-F238E27FC236}">
                <a16:creationId xmlns:a16="http://schemas.microsoft.com/office/drawing/2014/main" id="{D39E7E2A-7072-48D2-9BF1-02701F96258E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4378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91CBA1F-7186-4E2C-87C7-2EE086188E4A}"/>
              </a:ext>
            </a:extLst>
          </p:cNvPr>
          <p:cNvSpPr txBox="1"/>
          <p:nvPr/>
        </p:nvSpPr>
        <p:spPr>
          <a:xfrm>
            <a:off x="3161262" y="3641630"/>
            <a:ext cx="5869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etapa de </a:t>
            </a:r>
            <a:r>
              <a:rPr lang="es-E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data-</a:t>
            </a:r>
            <a:r>
              <a:rPr lang="es-ES" sz="16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junto con transformar/normalizar todos los tweets y </a:t>
            </a:r>
            <a:r>
              <a:rPr lang="es-E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significado emocional de sus componentes</a:t>
            </a:r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signos de puntuación, risas, emojis, negaciones, etc.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EA6147B-35C7-4D35-AAF3-EE39ECDA7E78}"/>
              </a:ext>
            </a:extLst>
          </p:cNvPr>
          <p:cNvSpPr txBox="1"/>
          <p:nvPr/>
        </p:nvSpPr>
        <p:spPr>
          <a:xfrm>
            <a:off x="3048000" y="321302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RETO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2A4579E2-2D03-41A9-936A-A60293BEC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4730"/>
          <a:stretch/>
        </p:blipFill>
        <p:spPr>
          <a:xfrm>
            <a:off x="5548889" y="1936450"/>
            <a:ext cx="1094222" cy="1173377"/>
          </a:xfrm>
          <a:prstGeom prst="rect">
            <a:avLst/>
          </a:prstGeom>
        </p:spPr>
      </p:pic>
      <p:sp>
        <p:nvSpPr>
          <p:cNvPr id="8" name="Rectángulo: esquinas diagonales redondeadas 7">
            <a:extLst>
              <a:ext uri="{FF2B5EF4-FFF2-40B4-BE49-F238E27FC236}">
                <a16:creationId xmlns:a16="http://schemas.microsoft.com/office/drawing/2014/main" id="{96542A3F-ADA2-41FC-BC3F-471F66D8E759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32075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diagonales redondeadas 5">
            <a:extLst>
              <a:ext uri="{FF2B5EF4-FFF2-40B4-BE49-F238E27FC236}">
                <a16:creationId xmlns:a16="http://schemas.microsoft.com/office/drawing/2014/main" id="{0B164B22-4483-413C-941A-E39F0D24F616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D4D9AE-176D-4CA1-B61B-E4C5EE139F11}"/>
              </a:ext>
            </a:extLst>
          </p:cNvPr>
          <p:cNvSpPr txBox="1"/>
          <p:nvPr/>
        </p:nvSpPr>
        <p:spPr>
          <a:xfrm>
            <a:off x="3048000" y="321302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 BREVE RESUMEN</a:t>
            </a:r>
          </a:p>
          <a:p>
            <a:pPr algn="ctr" fontAlgn="base"/>
            <a:r>
              <a:rPr lang="es-E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PROCESO</a:t>
            </a:r>
            <a:endParaRPr lang="es-ES" sz="16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664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BAEC23D-382A-43E9-9D69-BD29704D0875}"/>
              </a:ext>
            </a:extLst>
          </p:cNvPr>
          <p:cNvSpPr txBox="1"/>
          <p:nvPr/>
        </p:nvSpPr>
        <p:spPr>
          <a:xfrm>
            <a:off x="2572269" y="2644170"/>
            <a:ext cx="21900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5400" b="1">
                <a:latin typeface="Arial Rounded MT Bold" panose="020F0704030504030204" pitchFamily="34" charset="0"/>
              </a:defRPr>
            </a:lvl1pPr>
          </a:lstStyle>
          <a:p>
            <a:r>
              <a:rPr lang="es-ES" sz="96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atural</a:t>
            </a:r>
            <a:endParaRPr lang="es-ES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3A53088-1A79-462E-A76E-9BF15A068E7F}"/>
              </a:ext>
            </a:extLst>
          </p:cNvPr>
          <p:cNvSpPr txBox="1"/>
          <p:nvPr/>
        </p:nvSpPr>
        <p:spPr>
          <a:xfrm>
            <a:off x="4534749" y="2644170"/>
            <a:ext cx="24833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5400" b="1">
                <a:latin typeface="Arial Rounded MT Bold" panose="020F0704030504030204" pitchFamily="34" charset="0"/>
              </a:defRPr>
            </a:lvl1pPr>
          </a:lstStyle>
          <a:p>
            <a:r>
              <a:rPr lang="es-ES" sz="9600" dirty="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s-ES" sz="3200" dirty="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enguaje</a:t>
            </a:r>
            <a:endParaRPr lang="es-ES" sz="9600" dirty="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BF75261-05D3-4E67-BE11-E7C0DA525201}"/>
              </a:ext>
            </a:extLst>
          </p:cNvPr>
          <p:cNvSpPr txBox="1"/>
          <p:nvPr/>
        </p:nvSpPr>
        <p:spPr>
          <a:xfrm>
            <a:off x="6759497" y="2644170"/>
            <a:ext cx="29017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5400" b="1">
                <a:latin typeface="Arial Rounded MT Bold" panose="020F0704030504030204" pitchFamily="34" charset="0"/>
              </a:defRPr>
            </a:lvl1pPr>
          </a:lstStyle>
          <a:p>
            <a:r>
              <a:rPr lang="es-ES" sz="9600" spc="-300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ES" sz="3200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rocessing</a:t>
            </a:r>
            <a:endParaRPr lang="es-ES" sz="9600" dirty="0">
              <a:solidFill>
                <a:schemeClr val="tx1">
                  <a:alpha val="3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masmovil">
            <a:hlinkClick r:id="" action="ppaction://media"/>
            <a:extLst>
              <a:ext uri="{FF2B5EF4-FFF2-40B4-BE49-F238E27FC236}">
                <a16:creationId xmlns:a16="http://schemas.microsoft.com/office/drawing/2014/main" id="{AB5F3A9C-8A26-43E8-A32A-93C46749B98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96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6" y="-1"/>
            <a:ext cx="12186903" cy="68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5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6E5B0A76-0C61-4B76-B194-09C774D832B8}"/>
              </a:ext>
            </a:extLst>
          </p:cNvPr>
          <p:cNvSpPr txBox="1"/>
          <p:nvPr/>
        </p:nvSpPr>
        <p:spPr>
          <a:xfrm>
            <a:off x="6275627" y="999942"/>
            <a:ext cx="1232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0C1617A-4229-4784-8265-E2468298B608}"/>
              </a:ext>
            </a:extLst>
          </p:cNvPr>
          <p:cNvSpPr txBox="1"/>
          <p:nvPr/>
        </p:nvSpPr>
        <p:spPr>
          <a:xfrm>
            <a:off x="6275627" y="1500032"/>
            <a:ext cx="33989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JAJAJA</a:t>
            </a:r>
            <a:b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jejjejjjejej</a:t>
            </a:r>
            <a:b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jojoj</a:t>
            </a:r>
            <a:b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jaaaaaaaaaajajajajajjjajj</a:t>
            </a:r>
            <a:endParaRPr lang="es-E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69DEEA5-6DE1-4E23-A767-2D98D3612D9A}"/>
              </a:ext>
            </a:extLst>
          </p:cNvPr>
          <p:cNvSpPr txBox="1"/>
          <p:nvPr/>
        </p:nvSpPr>
        <p:spPr>
          <a:xfrm>
            <a:off x="9122016" y="1417874"/>
            <a:ext cx="19303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Jajaja</a:t>
            </a:r>
            <a:b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Jejeje</a:t>
            </a:r>
          </a:p>
          <a:p>
            <a:pPr fontAlgn="base"/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Jijiji</a:t>
            </a:r>
            <a:b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Jojojo</a:t>
            </a:r>
            <a:endParaRPr lang="es-E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Jujuju</a:t>
            </a:r>
            <a:endParaRPr lang="es-E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9FE1D85-3CDA-46EA-92C9-EADA5D0FCA21}"/>
              </a:ext>
            </a:extLst>
          </p:cNvPr>
          <p:cNvSpPr txBox="1"/>
          <p:nvPr/>
        </p:nvSpPr>
        <p:spPr>
          <a:xfrm>
            <a:off x="9048154" y="999942"/>
            <a:ext cx="1232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BB7603C-A86B-4E0C-B170-C53F074FF5C5}"/>
              </a:ext>
            </a:extLst>
          </p:cNvPr>
          <p:cNvSpPr txBox="1"/>
          <p:nvPr/>
        </p:nvSpPr>
        <p:spPr>
          <a:xfrm>
            <a:off x="6275627" y="2554119"/>
            <a:ext cx="33989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:)  &gt;:(</a:t>
            </a:r>
            <a:b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😍😍😍</a:t>
            </a:r>
          </a:p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🍆</a:t>
            </a:r>
          </a:p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💩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F1C76A3-FF3A-4BFA-BF95-3F8227CC6D7A}"/>
              </a:ext>
            </a:extLst>
          </p:cNvPr>
          <p:cNvSpPr txBox="1"/>
          <p:nvPr/>
        </p:nvSpPr>
        <p:spPr>
          <a:xfrm>
            <a:off x="9122016" y="2661841"/>
            <a:ext cx="19303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emoji_pos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emoji_neu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emoji_neg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0D4829C-DC4A-4388-B63D-0FF2B10B1273}"/>
              </a:ext>
            </a:extLst>
          </p:cNvPr>
          <p:cNvSpPr txBox="1"/>
          <p:nvPr/>
        </p:nvSpPr>
        <p:spPr>
          <a:xfrm>
            <a:off x="5111280" y="1879184"/>
            <a:ext cx="1024927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RISA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25E7F1E-8F30-4EAB-93B1-24B634D135BD}"/>
              </a:ext>
            </a:extLst>
          </p:cNvPr>
          <p:cNvSpPr txBox="1"/>
          <p:nvPr/>
        </p:nvSpPr>
        <p:spPr>
          <a:xfrm>
            <a:off x="4938560" y="2892175"/>
            <a:ext cx="1197647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EMOJIS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49841C9-C656-4E8E-9F8D-6E4013932783}"/>
              </a:ext>
            </a:extLst>
          </p:cNvPr>
          <p:cNvSpPr txBox="1"/>
          <p:nvPr/>
        </p:nvSpPr>
        <p:spPr>
          <a:xfrm>
            <a:off x="4804878" y="3558878"/>
            <a:ext cx="133132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PUNT.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74284D6-C700-41AA-9B61-8EB012E96C9E}"/>
              </a:ext>
            </a:extLst>
          </p:cNvPr>
          <p:cNvSpPr txBox="1"/>
          <p:nvPr/>
        </p:nvSpPr>
        <p:spPr>
          <a:xfrm>
            <a:off x="6275626" y="3554245"/>
            <a:ext cx="33989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¿? ¡¡!! . ,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6F7D75E-C7A3-4797-859C-4DB4C62106FC}"/>
              </a:ext>
            </a:extLst>
          </p:cNvPr>
          <p:cNvSpPr txBox="1"/>
          <p:nvPr/>
        </p:nvSpPr>
        <p:spPr>
          <a:xfrm>
            <a:off x="9122017" y="3554245"/>
            <a:ext cx="157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Eliminados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A9E5F55-A7AE-4A68-A19C-60285B3F912B}"/>
              </a:ext>
            </a:extLst>
          </p:cNvPr>
          <p:cNvSpPr txBox="1"/>
          <p:nvPr/>
        </p:nvSpPr>
        <p:spPr>
          <a:xfrm>
            <a:off x="4804878" y="4037162"/>
            <a:ext cx="133132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LINKS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417DC31-9728-479B-BB26-F3C3CCE60ACA}"/>
              </a:ext>
            </a:extLst>
          </p:cNvPr>
          <p:cNvSpPr txBox="1"/>
          <p:nvPr/>
        </p:nvSpPr>
        <p:spPr>
          <a:xfrm>
            <a:off x="6275627" y="4067904"/>
            <a:ext cx="1771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https://link.com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9A25910-3965-47EC-8875-A2C2F06CCF88}"/>
              </a:ext>
            </a:extLst>
          </p:cNvPr>
          <p:cNvSpPr txBox="1"/>
          <p:nvPr/>
        </p:nvSpPr>
        <p:spPr>
          <a:xfrm>
            <a:off x="9122016" y="4039753"/>
            <a:ext cx="1771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{link}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786A940-2D0C-45D6-9639-FD028B4C6DB7}"/>
              </a:ext>
            </a:extLst>
          </p:cNvPr>
          <p:cNvSpPr txBox="1"/>
          <p:nvPr/>
        </p:nvSpPr>
        <p:spPr>
          <a:xfrm>
            <a:off x="4665459" y="4550598"/>
            <a:ext cx="1470748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MENCIÓN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D6885A7-A347-4CA5-8398-6DB098AC9B01}"/>
              </a:ext>
            </a:extLst>
          </p:cNvPr>
          <p:cNvSpPr txBox="1"/>
          <p:nvPr/>
        </p:nvSpPr>
        <p:spPr>
          <a:xfrm>
            <a:off x="6275626" y="4598370"/>
            <a:ext cx="33989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@LaVecinaRubia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B34CD90-15B3-42A2-A5EE-60DE524BA3A2}"/>
              </a:ext>
            </a:extLst>
          </p:cNvPr>
          <p:cNvSpPr txBox="1"/>
          <p:nvPr/>
        </p:nvSpPr>
        <p:spPr>
          <a:xfrm>
            <a:off x="9110742" y="4598370"/>
            <a:ext cx="157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menc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147BA04-A35B-4860-85BE-8E94FAD53615}"/>
              </a:ext>
            </a:extLst>
          </p:cNvPr>
          <p:cNvSpPr txBox="1"/>
          <p:nvPr/>
        </p:nvSpPr>
        <p:spPr>
          <a:xfrm>
            <a:off x="4665459" y="5043697"/>
            <a:ext cx="1470748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HASHTAG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A11198C-9873-4D72-A05B-3EB16955FD2E}"/>
              </a:ext>
            </a:extLst>
          </p:cNvPr>
          <p:cNvSpPr txBox="1"/>
          <p:nvPr/>
        </p:nvSpPr>
        <p:spPr>
          <a:xfrm>
            <a:off x="6275626" y="5069543"/>
            <a:ext cx="33989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#CTanganaCantaMal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52E45A3-12CB-4267-84C2-65D89D611716}"/>
              </a:ext>
            </a:extLst>
          </p:cNvPr>
          <p:cNvSpPr txBox="1"/>
          <p:nvPr/>
        </p:nvSpPr>
        <p:spPr>
          <a:xfrm>
            <a:off x="9122017" y="5069543"/>
            <a:ext cx="157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{hash}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CE65EEB-237A-4419-A303-E54D0A9F5C6F}"/>
              </a:ext>
            </a:extLst>
          </p:cNvPr>
          <p:cNvSpPr txBox="1"/>
          <p:nvPr/>
        </p:nvSpPr>
        <p:spPr>
          <a:xfrm>
            <a:off x="4665459" y="5476635"/>
            <a:ext cx="1470748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LÉXICO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B869106-06E7-4F7E-BBBA-77B1707A91FA}"/>
              </a:ext>
            </a:extLst>
          </p:cNvPr>
          <p:cNvSpPr txBox="1"/>
          <p:nvPr/>
        </p:nvSpPr>
        <p:spPr>
          <a:xfrm>
            <a:off x="6275626" y="5520243"/>
            <a:ext cx="33989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Vamos, Mercadillo, Altura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3AF73D8-FEFE-4F0A-BFD6-4D2575770C4F}"/>
              </a:ext>
            </a:extLst>
          </p:cNvPr>
          <p:cNvSpPr txBox="1"/>
          <p:nvPr/>
        </p:nvSpPr>
        <p:spPr>
          <a:xfrm>
            <a:off x="9122017" y="5520243"/>
            <a:ext cx="1771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Ir, Mercado, Alto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753E86B-7146-4681-ADF4-FE1210189E2F}"/>
              </a:ext>
            </a:extLst>
          </p:cNvPr>
          <p:cNvSpPr txBox="1"/>
          <p:nvPr/>
        </p:nvSpPr>
        <p:spPr>
          <a:xfrm>
            <a:off x="4175760" y="5923213"/>
            <a:ext cx="1960447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STOPWORDS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7D6494C-5C92-4BA3-BE73-C43F0E409B24}"/>
              </a:ext>
            </a:extLst>
          </p:cNvPr>
          <p:cNvSpPr txBox="1"/>
          <p:nvPr/>
        </p:nvSpPr>
        <p:spPr>
          <a:xfrm>
            <a:off x="6275626" y="5965122"/>
            <a:ext cx="33989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Contra, de, tuyos, ser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8944EE6-700B-42F6-85C9-92A8973FB4EE}"/>
              </a:ext>
            </a:extLst>
          </p:cNvPr>
          <p:cNvSpPr txBox="1"/>
          <p:nvPr/>
        </p:nvSpPr>
        <p:spPr>
          <a:xfrm>
            <a:off x="9122017" y="5973500"/>
            <a:ext cx="157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Eliminados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60BB457-666F-444A-8622-8102807009D8}"/>
              </a:ext>
            </a:extLst>
          </p:cNvPr>
          <p:cNvCxnSpPr>
            <a:cxnSpLocks/>
          </p:cNvCxnSpPr>
          <p:nvPr/>
        </p:nvCxnSpPr>
        <p:spPr>
          <a:xfrm>
            <a:off x="4804878" y="2584599"/>
            <a:ext cx="62475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C18DD4CD-B786-4A68-AA12-3D2C296E31B4}"/>
              </a:ext>
            </a:extLst>
          </p:cNvPr>
          <p:cNvCxnSpPr>
            <a:cxnSpLocks/>
          </p:cNvCxnSpPr>
          <p:nvPr/>
        </p:nvCxnSpPr>
        <p:spPr>
          <a:xfrm>
            <a:off x="4804878" y="3501877"/>
            <a:ext cx="62475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4CB72407-B403-408C-8E8C-E2E509C9F298}"/>
              </a:ext>
            </a:extLst>
          </p:cNvPr>
          <p:cNvCxnSpPr>
            <a:cxnSpLocks/>
          </p:cNvCxnSpPr>
          <p:nvPr/>
        </p:nvCxnSpPr>
        <p:spPr>
          <a:xfrm>
            <a:off x="4804878" y="3908188"/>
            <a:ext cx="63203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8A33629E-86D5-427F-B622-C52F4E3F6A94}"/>
              </a:ext>
            </a:extLst>
          </p:cNvPr>
          <p:cNvCxnSpPr>
            <a:cxnSpLocks/>
          </p:cNvCxnSpPr>
          <p:nvPr/>
        </p:nvCxnSpPr>
        <p:spPr>
          <a:xfrm>
            <a:off x="4804878" y="4454442"/>
            <a:ext cx="63203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5D80F5F1-6C0D-41AF-B5D0-B02D398BE113}"/>
              </a:ext>
            </a:extLst>
          </p:cNvPr>
          <p:cNvCxnSpPr>
            <a:cxnSpLocks/>
          </p:cNvCxnSpPr>
          <p:nvPr/>
        </p:nvCxnSpPr>
        <p:spPr>
          <a:xfrm>
            <a:off x="4804878" y="4955070"/>
            <a:ext cx="63203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5EF70ECA-6CD2-436B-802B-D0C3466A6D96}"/>
              </a:ext>
            </a:extLst>
          </p:cNvPr>
          <p:cNvCxnSpPr>
            <a:cxnSpLocks/>
          </p:cNvCxnSpPr>
          <p:nvPr/>
        </p:nvCxnSpPr>
        <p:spPr>
          <a:xfrm>
            <a:off x="4804878" y="5443807"/>
            <a:ext cx="63203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4169A050-E442-4713-8983-3F5E848B9E85}"/>
              </a:ext>
            </a:extLst>
          </p:cNvPr>
          <p:cNvCxnSpPr>
            <a:cxnSpLocks/>
          </p:cNvCxnSpPr>
          <p:nvPr/>
        </p:nvCxnSpPr>
        <p:spPr>
          <a:xfrm>
            <a:off x="4804878" y="5897065"/>
            <a:ext cx="63203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0C2090A4-4545-4F06-A5CF-15BF0F42ECEF}"/>
              </a:ext>
            </a:extLst>
          </p:cNvPr>
          <p:cNvCxnSpPr>
            <a:cxnSpLocks/>
          </p:cNvCxnSpPr>
          <p:nvPr/>
        </p:nvCxnSpPr>
        <p:spPr>
          <a:xfrm>
            <a:off x="4804878" y="1400052"/>
            <a:ext cx="62475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AFE755F-A6E5-457A-8874-4979326B6075}"/>
              </a:ext>
            </a:extLst>
          </p:cNvPr>
          <p:cNvSpPr txBox="1"/>
          <p:nvPr/>
        </p:nvSpPr>
        <p:spPr>
          <a:xfrm>
            <a:off x="777551" y="2721272"/>
            <a:ext cx="34797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Transformamos tweets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355381E6-3D78-4F7B-9776-79A3C2D43F68}"/>
              </a:ext>
            </a:extLst>
          </p:cNvPr>
          <p:cNvSpPr txBox="1"/>
          <p:nvPr/>
        </p:nvSpPr>
        <p:spPr>
          <a:xfrm>
            <a:off x="521193" y="3147529"/>
            <a:ext cx="3992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Reducimos al máximo la diversidad de palabras manteniendo el máximo de significado.</a:t>
            </a:r>
          </a:p>
        </p:txBody>
      </p:sp>
      <p:sp>
        <p:nvSpPr>
          <p:cNvPr id="81" name="Rectángulo: esquinas diagonales redondeadas 80">
            <a:extLst>
              <a:ext uri="{FF2B5EF4-FFF2-40B4-BE49-F238E27FC236}">
                <a16:creationId xmlns:a16="http://schemas.microsoft.com/office/drawing/2014/main" id="{A2B79683-CB3E-470D-A5EC-CAFF9D5DC690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0688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adroTexto 44">
            <a:extLst>
              <a:ext uri="{FF2B5EF4-FFF2-40B4-BE49-F238E27FC236}">
                <a16:creationId xmlns:a16="http://schemas.microsoft.com/office/drawing/2014/main" id="{3AFE755F-A6E5-457A-8874-4979326B6075}"/>
              </a:ext>
            </a:extLst>
          </p:cNvPr>
          <p:cNvSpPr txBox="1"/>
          <p:nvPr/>
        </p:nvSpPr>
        <p:spPr>
          <a:xfrm>
            <a:off x="777551" y="2721272"/>
            <a:ext cx="34797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Transformamos tweets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355381E6-3D78-4F7B-9776-79A3C2D43F68}"/>
              </a:ext>
            </a:extLst>
          </p:cNvPr>
          <p:cNvSpPr txBox="1"/>
          <p:nvPr/>
        </p:nvSpPr>
        <p:spPr>
          <a:xfrm>
            <a:off x="521193" y="3147529"/>
            <a:ext cx="3992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Reducimos al máximo la diversidad de palabras manteniendo el máximo de significado.</a:t>
            </a:r>
          </a:p>
        </p:txBody>
      </p:sp>
      <p:sp>
        <p:nvSpPr>
          <p:cNvPr id="81" name="Rectángulo: esquinas diagonales redondeadas 80">
            <a:extLst>
              <a:ext uri="{FF2B5EF4-FFF2-40B4-BE49-F238E27FC236}">
                <a16:creationId xmlns:a16="http://schemas.microsoft.com/office/drawing/2014/main" id="{A2B79683-CB3E-470D-A5EC-CAFF9D5DC690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C2ABD92-0B2F-4B6D-8A70-93C1C39AC545}"/>
              </a:ext>
            </a:extLst>
          </p:cNvPr>
          <p:cNvSpPr txBox="1"/>
          <p:nvPr/>
        </p:nvSpPr>
        <p:spPr>
          <a:xfrm>
            <a:off x="6413180" y="1552850"/>
            <a:ext cx="39925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Rajoy no descarta tener que tomar medidas tan poco gratas como se están tomando en Cataluña. Dice que los españoles son conscientes </a:t>
            </a:r>
          </a:p>
          <a:p>
            <a:pPr algn="ctr" fontAlgn="base"/>
            <a:r>
              <a:rPr lang="es-ES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🏛 https://t.co/AwDWucGEt1</a:t>
            </a:r>
          </a:p>
        </p:txBody>
      </p:sp>
      <p:pic>
        <p:nvPicPr>
          <p:cNvPr id="46" name="Picture 4" descr="Flecha Hacia La Derecha Png - Arrow Left To Right Clipart (1600x1600), Png Download">
            <a:extLst>
              <a:ext uri="{FF2B5EF4-FFF2-40B4-BE49-F238E27FC236}">
                <a16:creationId xmlns:a16="http://schemas.microsoft.com/office/drawing/2014/main" id="{6CFBDD9F-AE23-4C45-B8E6-AD9D94AB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13596" y="3408864"/>
            <a:ext cx="380961" cy="1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15844C75-99A3-4A00-8983-B9C3DB99806D}"/>
              </a:ext>
            </a:extLst>
          </p:cNvPr>
          <p:cNvSpPr txBox="1"/>
          <p:nvPr/>
        </p:nvSpPr>
        <p:spPr>
          <a:xfrm>
            <a:off x="5633788" y="2137625"/>
            <a:ext cx="1232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1983829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565</Words>
  <Application>Microsoft Office PowerPoint</Application>
  <PresentationFormat>Panorámica</PresentationFormat>
  <Paragraphs>108</Paragraphs>
  <Slides>19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Arial</vt:lpstr>
      <vt:lpstr>Hero Light 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Álvaro</dc:creator>
  <cp:lastModifiedBy>Álvaro</cp:lastModifiedBy>
  <cp:revision>29</cp:revision>
  <dcterms:created xsi:type="dcterms:W3CDTF">2020-12-09T18:27:49Z</dcterms:created>
  <dcterms:modified xsi:type="dcterms:W3CDTF">2020-12-10T10:36:03Z</dcterms:modified>
</cp:coreProperties>
</file>